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Lst>
  <p:notesMasterIdLst>
    <p:notesMasterId r:id="rId19"/>
  </p:notesMasterIdLst>
  <p:sldIdLst>
    <p:sldId id="260" r:id="rId3"/>
    <p:sldId id="276" r:id="rId4"/>
    <p:sldId id="277" r:id="rId5"/>
    <p:sldId id="287" r:id="rId6"/>
    <p:sldId id="256" r:id="rId7"/>
    <p:sldId id="279" r:id="rId8"/>
    <p:sldId id="280" r:id="rId9"/>
    <p:sldId id="259" r:id="rId10"/>
    <p:sldId id="278" r:id="rId11"/>
    <p:sldId id="281" r:id="rId12"/>
    <p:sldId id="283" r:id="rId13"/>
    <p:sldId id="261" r:id="rId14"/>
    <p:sldId id="282" r:id="rId15"/>
    <p:sldId id="285" r:id="rId16"/>
    <p:sldId id="288"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2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79502" autoAdjust="0"/>
  </p:normalViewPr>
  <p:slideViewPr>
    <p:cSldViewPr snapToGrid="0" snapToObjects="1" showGuides="1">
      <p:cViewPr varScale="1">
        <p:scale>
          <a:sx n="30" d="100"/>
          <a:sy n="30" d="100"/>
        </p:scale>
        <p:origin x="952" y="28"/>
      </p:cViewPr>
      <p:guideLst>
        <p:guide orient="horz" pos="1933"/>
        <p:guide pos="2880"/>
      </p:guideLst>
    </p:cSldViewPr>
  </p:slideViewPr>
  <p:outlineViewPr>
    <p:cViewPr>
      <p:scale>
        <a:sx n="33" d="100"/>
        <a:sy n="33" d="100"/>
      </p:scale>
      <p:origin x="0" y="0"/>
    </p:cViewPr>
  </p:outlineViewPr>
  <p:notesTextViewPr>
    <p:cViewPr>
      <p:scale>
        <a:sx n="100" d="100"/>
        <a:sy n="100" d="100"/>
      </p:scale>
      <p:origin x="0" y="-30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C6A38-A155-5E4F-AC26-2C97762D0D1C}" type="datetimeFigureOut">
              <a:rPr lang="en-US" smtClean="0"/>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FAA8A-2425-2541-8A03-6D371D63F3F9}" type="slidenum">
              <a:rPr lang="en-US" smtClean="0"/>
              <a:t>‹#›</a:t>
            </a:fld>
            <a:endParaRPr lang="en-US"/>
          </a:p>
        </p:txBody>
      </p:sp>
    </p:spTree>
    <p:extLst>
      <p:ext uri="{BB962C8B-B14F-4D97-AF65-F5344CB8AC3E}">
        <p14:creationId xmlns:p14="http://schemas.microsoft.com/office/powerpoint/2010/main" val="3998461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a:t>
            </a:fld>
            <a:endParaRPr lang="en-US"/>
          </a:p>
        </p:txBody>
      </p:sp>
    </p:spTree>
    <p:extLst>
      <p:ext uri="{BB962C8B-B14F-4D97-AF65-F5344CB8AC3E}">
        <p14:creationId xmlns:p14="http://schemas.microsoft.com/office/powerpoint/2010/main" val="34918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Mary  grew up learning to read and write thanks largely to her</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unday school lessons. </a:t>
            </a:r>
            <a:r>
              <a:rPr lang="en-US" sz="1200" dirty="0" smtClean="0"/>
              <a:t>Other scientists felt that Mary could only have had her skills and knowledge as a gift from God when  as a little girl she was struck by lightning. </a:t>
            </a:r>
            <a:endParaRPr lang="en-GB" dirty="0"/>
          </a:p>
        </p:txBody>
      </p:sp>
      <p:sp>
        <p:nvSpPr>
          <p:cNvPr id="4" name="Slide Number Placeholder 3"/>
          <p:cNvSpPr>
            <a:spLocks noGrp="1"/>
          </p:cNvSpPr>
          <p:nvPr>
            <p:ph type="sldNum" sz="quarter" idx="10"/>
          </p:nvPr>
        </p:nvSpPr>
        <p:spPr/>
        <p:txBody>
          <a:bodyPr/>
          <a:lstStyle/>
          <a:p>
            <a:fld id="{2F5FAA8A-2425-2541-8A03-6D371D63F3F9}" type="slidenum">
              <a:rPr lang="en-US" smtClean="0"/>
              <a:t>10</a:t>
            </a:fld>
            <a:endParaRPr lang="en-US"/>
          </a:p>
        </p:txBody>
      </p:sp>
    </p:spTree>
    <p:extLst>
      <p:ext uri="{BB962C8B-B14F-4D97-AF65-F5344CB8AC3E}">
        <p14:creationId xmlns:p14="http://schemas.microsoft.com/office/powerpoint/2010/main" val="426471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window</a:t>
            </a:r>
            <a:r>
              <a:rPr lang="en-US" baseline="0" dirty="0" smtClean="0"/>
              <a:t> was</a:t>
            </a:r>
            <a:r>
              <a:rPr lang="en-US" dirty="0" smtClean="0"/>
              <a:t> put up in the local church by the vicar and some members of the Geological Society of London in commemoration of her usefulness in furthering the science of geology, and also of her compassion, heart and integrity of life.</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11</a:t>
            </a:fld>
            <a:endParaRPr lang="en-US"/>
          </a:p>
        </p:txBody>
      </p:sp>
    </p:spTree>
    <p:extLst>
      <p:ext uri="{BB962C8B-B14F-4D97-AF65-F5344CB8AC3E}">
        <p14:creationId xmlns:p14="http://schemas.microsoft.com/office/powerpoint/2010/main" val="367406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12</a:t>
            </a:fld>
            <a:endParaRPr lang="en-US"/>
          </a:p>
        </p:txBody>
      </p:sp>
    </p:spTree>
    <p:extLst>
      <p:ext uri="{BB962C8B-B14F-4D97-AF65-F5344CB8AC3E}">
        <p14:creationId xmlns:p14="http://schemas.microsoft.com/office/powerpoint/2010/main" val="333072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13</a:t>
            </a:fld>
            <a:endParaRPr lang="en-US"/>
          </a:p>
        </p:txBody>
      </p:sp>
    </p:spTree>
    <p:extLst>
      <p:ext uri="{BB962C8B-B14F-4D97-AF65-F5344CB8AC3E}">
        <p14:creationId xmlns:p14="http://schemas.microsoft.com/office/powerpoint/2010/main" val="333072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14</a:t>
            </a:fld>
            <a:endParaRPr lang="en-US"/>
          </a:p>
        </p:txBody>
      </p:sp>
    </p:spTree>
    <p:extLst>
      <p:ext uri="{BB962C8B-B14F-4D97-AF65-F5344CB8AC3E}">
        <p14:creationId xmlns:p14="http://schemas.microsoft.com/office/powerpoint/2010/main" val="333072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Mary </a:t>
            </a:r>
            <a:r>
              <a:rPr lang="en-GB" sz="1200" kern="1200" dirty="0" err="1" smtClean="0">
                <a:solidFill>
                  <a:schemeClr val="tx1"/>
                </a:solidFill>
                <a:effectLst/>
                <a:latin typeface="+mn-lt"/>
                <a:ea typeface="+mn-ea"/>
                <a:cs typeface="+mn-cs"/>
              </a:rPr>
              <a:t>Anning</a:t>
            </a:r>
            <a:r>
              <a:rPr lang="en-GB" sz="1200" kern="1200" dirty="0" smtClean="0">
                <a:solidFill>
                  <a:schemeClr val="tx1"/>
                </a:solidFill>
                <a:effectLst/>
                <a:latin typeface="+mn-lt"/>
                <a:ea typeface="+mn-ea"/>
                <a:cs typeface="+mn-cs"/>
              </a:rPr>
              <a:t> Quiz Answers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True or False: Mary was a scientist who loved studying fossils?</a:t>
            </a:r>
          </a:p>
          <a:p>
            <a:r>
              <a:rPr lang="en-GB" sz="1200" kern="1200" dirty="0" smtClean="0">
                <a:solidFill>
                  <a:schemeClr val="tx1"/>
                </a:solidFill>
                <a:effectLst/>
                <a:latin typeface="+mn-lt"/>
                <a:ea typeface="+mn-ea"/>
                <a:cs typeface="+mn-cs"/>
              </a:rPr>
              <a:t>True</a:t>
            </a:r>
          </a:p>
          <a:p>
            <a:pPr lvl="0"/>
            <a:r>
              <a:rPr lang="en-GB" sz="1200" kern="1200" dirty="0" smtClean="0">
                <a:solidFill>
                  <a:schemeClr val="tx1"/>
                </a:solidFill>
                <a:effectLst/>
                <a:latin typeface="+mn-lt"/>
                <a:ea typeface="+mn-ea"/>
                <a:cs typeface="+mn-cs"/>
              </a:rPr>
              <a:t>True or False: Mary happily lived her life embracing her passion for science as well as her religious beliefs?</a:t>
            </a:r>
          </a:p>
          <a:p>
            <a:r>
              <a:rPr lang="en-GB" sz="1200" kern="1200" dirty="0" smtClean="0">
                <a:solidFill>
                  <a:schemeClr val="tx1"/>
                </a:solidFill>
                <a:effectLst/>
                <a:latin typeface="+mn-lt"/>
                <a:ea typeface="+mn-ea"/>
                <a:cs typeface="+mn-cs"/>
              </a:rPr>
              <a:t>True</a:t>
            </a:r>
          </a:p>
          <a:p>
            <a:pPr lvl="0"/>
            <a:r>
              <a:rPr lang="en-GB" sz="1200" kern="1200" dirty="0" smtClean="0">
                <a:solidFill>
                  <a:schemeClr val="tx1"/>
                </a:solidFill>
                <a:effectLst/>
                <a:latin typeface="+mn-lt"/>
                <a:ea typeface="+mn-ea"/>
                <a:cs typeface="+mn-cs"/>
              </a:rPr>
              <a:t>Where in the country were the rocks she went fossil hunting for?</a:t>
            </a:r>
          </a:p>
          <a:p>
            <a:r>
              <a:rPr lang="en-GB" sz="1200" kern="1200" dirty="0" smtClean="0">
                <a:solidFill>
                  <a:schemeClr val="tx1"/>
                </a:solidFill>
                <a:effectLst/>
                <a:latin typeface="+mn-lt"/>
                <a:ea typeface="+mn-ea"/>
                <a:cs typeface="+mn-cs"/>
              </a:rPr>
              <a:t>Lyme Regis (Half Mark for Dorset or Devon)</a:t>
            </a:r>
          </a:p>
          <a:p>
            <a:pPr lvl="0"/>
            <a:r>
              <a:rPr lang="en-GB" sz="1200" kern="1200" dirty="0" smtClean="0">
                <a:solidFill>
                  <a:schemeClr val="tx1"/>
                </a:solidFill>
                <a:effectLst/>
                <a:latin typeface="+mn-lt"/>
                <a:ea typeface="+mn-ea"/>
                <a:cs typeface="+mn-cs"/>
              </a:rPr>
              <a:t>What was her dog’s name?</a:t>
            </a:r>
          </a:p>
          <a:p>
            <a:r>
              <a:rPr lang="en-GB" sz="1200" kern="1200" dirty="0" smtClean="0">
                <a:solidFill>
                  <a:schemeClr val="tx1"/>
                </a:solidFill>
                <a:effectLst/>
                <a:latin typeface="+mn-lt"/>
                <a:ea typeface="+mn-ea"/>
                <a:cs typeface="+mn-cs"/>
              </a:rPr>
              <a:t>Tray</a:t>
            </a:r>
          </a:p>
          <a:p>
            <a:pPr lvl="0"/>
            <a:r>
              <a:rPr lang="en-GB" sz="1200" kern="1200" dirty="0" smtClean="0">
                <a:solidFill>
                  <a:schemeClr val="tx1"/>
                </a:solidFill>
                <a:effectLst/>
                <a:latin typeface="+mn-lt"/>
                <a:ea typeface="+mn-ea"/>
                <a:cs typeface="+mn-cs"/>
              </a:rPr>
              <a:t>Mary was nearly crushed by a runaway what?</a:t>
            </a:r>
          </a:p>
          <a:p>
            <a:r>
              <a:rPr lang="en-GB" sz="1200" kern="1200" dirty="0" smtClean="0">
                <a:solidFill>
                  <a:schemeClr val="tx1"/>
                </a:solidFill>
                <a:effectLst/>
                <a:latin typeface="+mn-lt"/>
                <a:ea typeface="+mn-ea"/>
                <a:cs typeface="+mn-cs"/>
              </a:rPr>
              <a:t>Cart (No marks for landslide)</a:t>
            </a:r>
          </a:p>
          <a:p>
            <a:pPr lvl="0"/>
            <a:r>
              <a:rPr lang="en-GB" sz="1200" kern="1200" dirty="0" smtClean="0">
                <a:solidFill>
                  <a:schemeClr val="tx1"/>
                </a:solidFill>
                <a:effectLst/>
                <a:latin typeface="+mn-lt"/>
                <a:ea typeface="+mn-ea"/>
                <a:cs typeface="+mn-cs"/>
              </a:rPr>
              <a:t>How much money did Mary get for selling some of her fossils?</a:t>
            </a:r>
          </a:p>
          <a:p>
            <a:r>
              <a:rPr lang="en-GB" sz="1200" kern="1200" dirty="0" smtClean="0">
                <a:solidFill>
                  <a:schemeClr val="tx1"/>
                </a:solidFill>
                <a:effectLst/>
                <a:latin typeface="+mn-lt"/>
                <a:ea typeface="+mn-ea"/>
                <a:cs typeface="+mn-cs"/>
              </a:rPr>
              <a:t>£100-200 OR Over £150,000</a:t>
            </a:r>
          </a:p>
          <a:p>
            <a:pPr lvl="0"/>
            <a:r>
              <a:rPr lang="en-GB" sz="1200" kern="1200" dirty="0" smtClean="0">
                <a:solidFill>
                  <a:schemeClr val="tx1"/>
                </a:solidFill>
                <a:effectLst/>
                <a:latin typeface="+mn-lt"/>
                <a:ea typeface="+mn-ea"/>
                <a:cs typeface="+mn-cs"/>
              </a:rPr>
              <a:t>What year was Mary </a:t>
            </a:r>
            <a:r>
              <a:rPr lang="en-GB" sz="1200" kern="1200" dirty="0" err="1" smtClean="0">
                <a:solidFill>
                  <a:schemeClr val="tx1"/>
                </a:solidFill>
                <a:effectLst/>
                <a:latin typeface="+mn-lt"/>
                <a:ea typeface="+mn-ea"/>
                <a:cs typeface="+mn-cs"/>
              </a:rPr>
              <a:t>Anning</a:t>
            </a:r>
            <a:r>
              <a:rPr lang="en-GB" sz="1200" kern="1200" dirty="0" smtClean="0">
                <a:solidFill>
                  <a:schemeClr val="tx1"/>
                </a:solidFill>
                <a:effectLst/>
                <a:latin typeface="+mn-lt"/>
                <a:ea typeface="+mn-ea"/>
                <a:cs typeface="+mn-cs"/>
              </a:rPr>
              <a:t> born? </a:t>
            </a:r>
          </a:p>
          <a:p>
            <a:r>
              <a:rPr lang="en-GB" sz="1200" kern="1200" dirty="0" smtClean="0">
                <a:solidFill>
                  <a:schemeClr val="tx1"/>
                </a:solidFill>
                <a:effectLst/>
                <a:latin typeface="+mn-lt"/>
                <a:ea typeface="+mn-ea"/>
                <a:cs typeface="+mn-cs"/>
              </a:rPr>
              <a:t>1799</a:t>
            </a:r>
          </a:p>
          <a:p>
            <a:pPr lvl="0"/>
            <a:r>
              <a:rPr lang="en-GB" sz="1200" kern="1200" dirty="0" smtClean="0">
                <a:solidFill>
                  <a:schemeClr val="tx1"/>
                </a:solidFill>
                <a:effectLst/>
                <a:latin typeface="+mn-lt"/>
                <a:ea typeface="+mn-ea"/>
                <a:cs typeface="+mn-cs"/>
              </a:rPr>
              <a:t>What was the name of the famous fossil Mary found?</a:t>
            </a:r>
          </a:p>
          <a:p>
            <a:r>
              <a:rPr lang="en-GB" sz="1200" kern="1200" dirty="0" smtClean="0">
                <a:solidFill>
                  <a:schemeClr val="tx1"/>
                </a:solidFill>
                <a:effectLst/>
                <a:latin typeface="+mn-lt"/>
                <a:ea typeface="+mn-ea"/>
                <a:cs typeface="+mn-cs"/>
              </a:rPr>
              <a:t>Plesiosaur OR Sea Dragon</a:t>
            </a:r>
          </a:p>
          <a:p>
            <a:pPr lvl="0"/>
            <a:r>
              <a:rPr lang="en-GB" sz="1200" kern="1200" dirty="0" smtClean="0">
                <a:solidFill>
                  <a:schemeClr val="tx1"/>
                </a:solidFill>
                <a:effectLst/>
                <a:latin typeface="+mn-lt"/>
                <a:ea typeface="+mn-ea"/>
                <a:cs typeface="+mn-cs"/>
              </a:rPr>
              <a:t>What was Lyme Regis near to 200 million years ago?</a:t>
            </a:r>
          </a:p>
          <a:p>
            <a:r>
              <a:rPr lang="en-GB" sz="1200" kern="1200" dirty="0" smtClean="0">
                <a:solidFill>
                  <a:schemeClr val="tx1"/>
                </a:solidFill>
                <a:effectLst/>
                <a:latin typeface="+mn-lt"/>
                <a:ea typeface="+mn-ea"/>
                <a:cs typeface="+mn-cs"/>
              </a:rPr>
              <a:t>The equator</a:t>
            </a:r>
          </a:p>
          <a:p>
            <a:pPr lvl="0"/>
            <a:r>
              <a:rPr lang="en-GB" sz="1200" kern="1200" dirty="0" smtClean="0">
                <a:solidFill>
                  <a:schemeClr val="tx1"/>
                </a:solidFill>
                <a:effectLst/>
                <a:latin typeface="+mn-lt"/>
                <a:ea typeface="+mn-ea"/>
                <a:cs typeface="+mn-cs"/>
              </a:rPr>
              <a:t>List 3 of the nicknames for fossils. (1=zero marks, 2= half mark)</a:t>
            </a:r>
          </a:p>
          <a:p>
            <a:r>
              <a:rPr lang="en-GB" sz="1200" kern="1200" dirty="0" smtClean="0">
                <a:solidFill>
                  <a:schemeClr val="tx1"/>
                </a:solidFill>
                <a:effectLst/>
                <a:latin typeface="+mn-lt"/>
                <a:ea typeface="+mn-ea"/>
                <a:cs typeface="+mn-cs"/>
              </a:rPr>
              <a:t>Curiosities, </a:t>
            </a:r>
            <a:r>
              <a:rPr lang="en-GB" sz="1200" kern="1200" dirty="0" err="1" smtClean="0">
                <a:solidFill>
                  <a:schemeClr val="tx1"/>
                </a:solidFill>
                <a:effectLst/>
                <a:latin typeface="+mn-lt"/>
                <a:ea typeface="+mn-ea"/>
                <a:cs typeface="+mn-cs"/>
              </a:rPr>
              <a:t>vertiberries</a:t>
            </a:r>
            <a:r>
              <a:rPr lang="en-GB" sz="1200" kern="1200" dirty="0" smtClean="0">
                <a:solidFill>
                  <a:schemeClr val="tx1"/>
                </a:solidFill>
                <a:effectLst/>
                <a:latin typeface="+mn-lt"/>
                <a:ea typeface="+mn-ea"/>
                <a:cs typeface="+mn-cs"/>
              </a:rPr>
              <a:t>, snakestones, ladies fingers, devils toenails.</a:t>
            </a:r>
          </a:p>
          <a:p>
            <a:pPr lvl="0"/>
            <a:r>
              <a:rPr lang="en-GB" sz="1200" kern="1200" dirty="0" smtClean="0">
                <a:solidFill>
                  <a:schemeClr val="tx1"/>
                </a:solidFill>
                <a:effectLst/>
                <a:latin typeface="+mn-lt"/>
                <a:ea typeface="+mn-ea"/>
                <a:cs typeface="+mn-cs"/>
              </a:rPr>
              <a:t>What was Mary’s religion?</a:t>
            </a:r>
          </a:p>
          <a:p>
            <a:r>
              <a:rPr lang="en-GB" sz="1200" kern="1200" dirty="0" smtClean="0">
                <a:solidFill>
                  <a:schemeClr val="tx1"/>
                </a:solidFill>
                <a:effectLst/>
                <a:latin typeface="+mn-lt"/>
                <a:ea typeface="+mn-ea"/>
                <a:cs typeface="+mn-cs"/>
              </a:rPr>
              <a:t>Anglican OR Christian</a:t>
            </a:r>
          </a:p>
          <a:p>
            <a:pPr lvl="0"/>
            <a:r>
              <a:rPr lang="en-GB" sz="1200" kern="1200" dirty="0" smtClean="0">
                <a:solidFill>
                  <a:schemeClr val="tx1"/>
                </a:solidFill>
                <a:effectLst/>
                <a:latin typeface="+mn-lt"/>
                <a:ea typeface="+mn-ea"/>
                <a:cs typeface="+mn-cs"/>
              </a:rPr>
              <a:t>What was the society that put a window up in memory of Mary?</a:t>
            </a:r>
          </a:p>
          <a:p>
            <a:r>
              <a:rPr lang="en-GB" sz="1200" kern="1200" dirty="0" smtClean="0">
                <a:solidFill>
                  <a:schemeClr val="tx1"/>
                </a:solidFill>
                <a:effectLst/>
                <a:latin typeface="+mn-lt"/>
                <a:ea typeface="+mn-ea"/>
                <a:cs typeface="+mn-cs"/>
              </a:rPr>
              <a:t>The Geological Society of London</a:t>
            </a:r>
          </a:p>
          <a:p>
            <a:pPr lvl="0"/>
            <a:r>
              <a:rPr lang="en-GB" sz="1200" kern="1200" dirty="0" smtClean="0">
                <a:solidFill>
                  <a:schemeClr val="tx1"/>
                </a:solidFill>
                <a:effectLst/>
                <a:latin typeface="+mn-lt"/>
                <a:ea typeface="+mn-ea"/>
                <a:cs typeface="+mn-cs"/>
              </a:rPr>
              <a:t>Where was the window placed?</a:t>
            </a:r>
          </a:p>
          <a:p>
            <a:r>
              <a:rPr lang="en-GB" sz="1200" kern="1200" dirty="0" smtClean="0">
                <a:solidFill>
                  <a:schemeClr val="tx1"/>
                </a:solidFill>
                <a:effectLst/>
                <a:latin typeface="+mn-lt"/>
                <a:ea typeface="+mn-ea"/>
                <a:cs typeface="+mn-cs"/>
              </a:rPr>
              <a:t>Local Church</a:t>
            </a:r>
          </a:p>
          <a:p>
            <a:pPr lvl="0"/>
            <a:r>
              <a:rPr lang="en-GB" sz="1200" kern="1200" dirty="0" smtClean="0">
                <a:solidFill>
                  <a:schemeClr val="tx1"/>
                </a:solidFill>
                <a:effectLst/>
                <a:latin typeface="+mn-lt"/>
                <a:ea typeface="+mn-ea"/>
                <a:cs typeface="+mn-cs"/>
              </a:rPr>
              <a:t>Who else helped put the window up?</a:t>
            </a:r>
          </a:p>
          <a:p>
            <a:r>
              <a:rPr lang="en-GB" sz="1200" kern="1200" smtClean="0">
                <a:solidFill>
                  <a:schemeClr val="tx1"/>
                </a:solidFill>
                <a:effectLst/>
                <a:latin typeface="+mn-lt"/>
                <a:ea typeface="+mn-ea"/>
                <a:cs typeface="+mn-cs"/>
              </a:rPr>
              <a:t>The local Vicar</a:t>
            </a:r>
          </a:p>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15</a:t>
            </a:fld>
            <a:endParaRPr lang="en-US"/>
          </a:p>
        </p:txBody>
      </p:sp>
    </p:spTree>
    <p:extLst>
      <p:ext uri="{BB962C8B-B14F-4D97-AF65-F5344CB8AC3E}">
        <p14:creationId xmlns:p14="http://schemas.microsoft.com/office/powerpoint/2010/main" val="239904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tongue twister is thought to be about Mary </a:t>
            </a:r>
            <a:r>
              <a:rPr lang="en-US" dirty="0" err="1" smtClean="0"/>
              <a:t>Anning</a:t>
            </a:r>
            <a:r>
              <a:rPr lang="en-US" dirty="0" smtClean="0"/>
              <a:t>, who can say it the fastest?</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16</a:t>
            </a:fld>
            <a:endParaRPr lang="en-US"/>
          </a:p>
        </p:txBody>
      </p:sp>
    </p:spTree>
    <p:extLst>
      <p:ext uri="{BB962C8B-B14F-4D97-AF65-F5344CB8AC3E}">
        <p14:creationId xmlns:p14="http://schemas.microsoft.com/office/powerpoint/2010/main" val="316990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Mary </a:t>
            </a:r>
            <a:r>
              <a:rPr lang="en-GB" sz="1200" kern="1200" dirty="0" err="1" smtClean="0">
                <a:solidFill>
                  <a:schemeClr val="tx1"/>
                </a:solidFill>
                <a:effectLst/>
                <a:latin typeface="+mn-lt"/>
                <a:ea typeface="+mn-ea"/>
                <a:cs typeface="+mn-cs"/>
              </a:rPr>
              <a:t>Anning</a:t>
            </a:r>
            <a:r>
              <a:rPr lang="en-GB" sz="1200" kern="1200" dirty="0" smtClean="0">
                <a:solidFill>
                  <a:schemeClr val="tx1"/>
                </a:solidFill>
                <a:effectLst/>
                <a:latin typeface="+mn-lt"/>
                <a:ea typeface="+mn-ea"/>
                <a:cs typeface="+mn-cs"/>
              </a:rPr>
              <a:t> began collecting and selling fossils at a young</a:t>
            </a:r>
            <a:r>
              <a:rPr lang="en-GB" sz="1200" kern="1200" baseline="0" dirty="0" smtClean="0">
                <a:solidFill>
                  <a:schemeClr val="tx1"/>
                </a:solidFill>
                <a:effectLst/>
                <a:latin typeface="+mn-lt"/>
                <a:ea typeface="+mn-ea"/>
                <a:cs typeface="+mn-cs"/>
              </a:rPr>
              <a:t> age with her family, on the beaches near her home.  </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2</a:t>
            </a:fld>
            <a:endParaRPr lang="en-US"/>
          </a:p>
        </p:txBody>
      </p:sp>
    </p:spTree>
    <p:extLst>
      <p:ext uri="{BB962C8B-B14F-4D97-AF65-F5344CB8AC3E}">
        <p14:creationId xmlns:p14="http://schemas.microsoft.com/office/powerpoint/2010/main" val="14112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Lyme Regis was an excellent spot to hunt fossils. Roughly 200 million years ago, the area lay near the equator, at the bottom of a tropical sea. This is due to land movements over very very long timespans.  Fossils formed here because marine animals were often quickly buried in sea-floor mud and preserved. Now,</a:t>
            </a:r>
            <a:r>
              <a:rPr lang="en-GB" sz="1200" kern="1200" baseline="0" dirty="0" smtClean="0">
                <a:solidFill>
                  <a:schemeClr val="tx1"/>
                </a:solidFill>
                <a:effectLst/>
                <a:latin typeface="+mn-lt"/>
                <a:ea typeface="+mn-ea"/>
                <a:cs typeface="+mn-cs"/>
              </a:rPr>
              <a:t> Lyme Regis is a beach with cliffs found bordering the counties Devon and Dorset that has lots of fossils just waiting to be found.</a:t>
            </a:r>
            <a:r>
              <a:rPr lang="en-GB" sz="1200" kern="1200" dirty="0" smtClean="0">
                <a:solidFill>
                  <a:schemeClr val="tx1"/>
                </a:solidFill>
                <a:effectLst/>
                <a:latin typeface="+mn-lt"/>
                <a:ea typeface="+mn-ea"/>
                <a:cs typeface="+mn-cs"/>
              </a:rPr>
              <a:t> Today, people are allowed to collect fossils from loose rocks along the beach. People are also allowed to dig along the cliffs, although only with a permit.</a:t>
            </a:r>
          </a:p>
        </p:txBody>
      </p:sp>
      <p:sp>
        <p:nvSpPr>
          <p:cNvPr id="4" name="Slide Number Placeholder 3"/>
          <p:cNvSpPr>
            <a:spLocks noGrp="1"/>
          </p:cNvSpPr>
          <p:nvPr>
            <p:ph type="sldNum" sz="quarter" idx="10"/>
          </p:nvPr>
        </p:nvSpPr>
        <p:spPr/>
        <p:txBody>
          <a:bodyPr/>
          <a:lstStyle/>
          <a:p>
            <a:fld id="{2F5FAA8A-2425-2541-8A03-6D371D63F3F9}" type="slidenum">
              <a:rPr lang="en-US" smtClean="0"/>
              <a:t>3</a:t>
            </a:fld>
            <a:endParaRPr lang="en-US"/>
          </a:p>
        </p:txBody>
      </p:sp>
    </p:spTree>
    <p:extLst>
      <p:ext uri="{BB962C8B-B14F-4D97-AF65-F5344CB8AC3E}">
        <p14:creationId xmlns:p14="http://schemas.microsoft.com/office/powerpoint/2010/main" val="141129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They weren’t called fossils in those days. They had all sorts of names like </a:t>
            </a:r>
            <a:r>
              <a:rPr lang="en-GB" sz="1200" kern="1200" dirty="0" err="1" smtClean="0">
                <a:solidFill>
                  <a:schemeClr val="tx1"/>
                </a:solidFill>
                <a:effectLst/>
                <a:latin typeface="+mn-lt"/>
                <a:ea typeface="+mn-ea"/>
                <a:cs typeface="+mn-cs"/>
              </a:rPr>
              <a:t>vertiberries</a:t>
            </a:r>
            <a:r>
              <a:rPr lang="en-GB" sz="1200" kern="1200" dirty="0" smtClean="0">
                <a:solidFill>
                  <a:schemeClr val="tx1"/>
                </a:solidFill>
                <a:effectLst/>
                <a:latin typeface="+mn-lt"/>
                <a:ea typeface="+mn-ea"/>
                <a:cs typeface="+mn-cs"/>
              </a:rPr>
              <a:t>, snake stones, ladies' fingers devil's toenails.</a:t>
            </a:r>
            <a:r>
              <a:rPr lang="en-GB" sz="1200" kern="1200" baseline="0" dirty="0" smtClean="0">
                <a:solidFill>
                  <a:schemeClr val="tx1"/>
                </a:solidFill>
                <a:effectLst/>
                <a:latin typeface="+mn-lt"/>
                <a:ea typeface="+mn-ea"/>
                <a:cs typeface="+mn-cs"/>
              </a:rPr>
              <a:t> W</a:t>
            </a:r>
            <a:r>
              <a:rPr lang="en-GB" sz="1200" kern="1200" dirty="0" smtClean="0">
                <a:solidFill>
                  <a:schemeClr val="tx1"/>
                </a:solidFill>
                <a:effectLst/>
                <a:latin typeface="+mn-lt"/>
                <a:ea typeface="+mn-ea"/>
                <a:cs typeface="+mn-cs"/>
              </a:rPr>
              <a:t>hile still a child, Mary called them ‘curiosities’. Which name do you think fits best?</a:t>
            </a:r>
          </a:p>
          <a:p>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4</a:t>
            </a:fld>
            <a:endParaRPr lang="en-US"/>
          </a:p>
        </p:txBody>
      </p:sp>
    </p:spTree>
    <p:extLst>
      <p:ext uri="{BB962C8B-B14F-4D97-AF65-F5344CB8AC3E}">
        <p14:creationId xmlns:p14="http://schemas.microsoft.com/office/powerpoint/2010/main" val="141129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Actually, Mary’s whole family would go fossil hunting but Mary was particularly good at it and loved finding new fossils on her own. They would find fossils to make</a:t>
            </a:r>
            <a:r>
              <a:rPr lang="en-GB" baseline="0" dirty="0" smtClean="0">
                <a:effectLst/>
              </a:rPr>
              <a:t> a living. </a:t>
            </a:r>
            <a:r>
              <a:rPr lang="en-GB" sz="1200" dirty="0" smtClean="0">
                <a:solidFill>
                  <a:srgbClr val="000000"/>
                </a:solidFill>
                <a:effectLst/>
                <a:latin typeface="Palatino"/>
                <a:ea typeface="ＭＳ 明朝"/>
                <a:cs typeface="Times New Roman"/>
              </a:rPr>
              <a:t>She occasionally sold fossils for quite a lot of money in those days. Now this may seem like she must have been a very</a:t>
            </a:r>
            <a:r>
              <a:rPr lang="en-GB" sz="1200" baseline="0" dirty="0" smtClean="0">
                <a:solidFill>
                  <a:srgbClr val="000000"/>
                </a:solidFill>
                <a:effectLst/>
                <a:latin typeface="Palatino"/>
                <a:ea typeface="ＭＳ 明朝"/>
                <a:cs typeface="Times New Roman"/>
              </a:rPr>
              <a:t> wealthy woman. But</a:t>
            </a:r>
            <a:r>
              <a:rPr lang="en-GB" sz="1200" dirty="0" smtClean="0">
                <a:solidFill>
                  <a:srgbClr val="000000"/>
                </a:solidFill>
                <a:effectLst/>
                <a:latin typeface="Palatino"/>
                <a:ea typeface="ＭＳ 明朝"/>
                <a:cs typeface="Times New Roman"/>
              </a:rPr>
              <a:t> she often fell on hard times, sometimes because she couldn't find fossils, and sometimes because the public took no interest in what she did find. </a:t>
            </a:r>
          </a:p>
          <a:p>
            <a:r>
              <a:rPr lang="en-GB" sz="1200" dirty="0" smtClean="0">
                <a:solidFill>
                  <a:srgbClr val="000000"/>
                </a:solidFill>
                <a:effectLst/>
                <a:latin typeface="Palatino"/>
                <a:ea typeface="ＭＳ 明朝"/>
                <a:cs typeface="Times New Roman"/>
              </a:rPr>
              <a:t>She also had the misfortune</a:t>
            </a:r>
            <a:r>
              <a:rPr lang="en-GB" sz="1200" baseline="0" dirty="0" smtClean="0">
                <a:solidFill>
                  <a:srgbClr val="000000"/>
                </a:solidFill>
                <a:effectLst/>
                <a:latin typeface="Palatino"/>
                <a:ea typeface="ＭＳ 明朝"/>
                <a:cs typeface="Times New Roman"/>
              </a:rPr>
              <a:t> of investing a lot of her money and then the man she gave the money to mysteriously disappeared!</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5</a:t>
            </a:fld>
            <a:endParaRPr lang="en-US"/>
          </a:p>
        </p:txBody>
      </p:sp>
    </p:spTree>
    <p:extLst>
      <p:ext uri="{BB962C8B-B14F-4D97-AF65-F5344CB8AC3E}">
        <p14:creationId xmlns:p14="http://schemas.microsoft.com/office/powerpoint/2010/main" val="10583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found all sorts of different fossils, small and big. This is one of her most famous findings – the plesiosaur.</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6</a:t>
            </a:fld>
            <a:endParaRPr lang="en-US"/>
          </a:p>
        </p:txBody>
      </p:sp>
    </p:spTree>
    <p:extLst>
      <p:ext uri="{BB962C8B-B14F-4D97-AF65-F5344CB8AC3E}">
        <p14:creationId xmlns:p14="http://schemas.microsoft.com/office/powerpoint/2010/main" val="131892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Plesiosaurus is also</a:t>
            </a:r>
            <a:r>
              <a:rPr lang="en-US" baseline="0" dirty="0" smtClean="0"/>
              <a:t> called – the sea dragon. Loch Ness monster anyone?</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7</a:t>
            </a:fld>
            <a:endParaRPr lang="en-US"/>
          </a:p>
        </p:txBody>
      </p:sp>
    </p:spTree>
    <p:extLst>
      <p:ext uri="{BB962C8B-B14F-4D97-AF65-F5344CB8AC3E}">
        <p14:creationId xmlns:p14="http://schemas.microsoft.com/office/powerpoint/2010/main" val="161949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would walk along the cliffs of </a:t>
            </a:r>
            <a:r>
              <a:rPr lang="en-US" dirty="0" err="1" smtClean="0"/>
              <a:t>lyme</a:t>
            </a:r>
            <a:r>
              <a:rPr lang="en-US" dirty="0" smtClean="0"/>
              <a:t> </a:t>
            </a:r>
            <a:r>
              <a:rPr lang="en-US" dirty="0" err="1" smtClean="0"/>
              <a:t>regis</a:t>
            </a:r>
            <a:r>
              <a:rPr lang="en-US" dirty="0" smtClean="0"/>
              <a:t> looking</a:t>
            </a:r>
            <a:r>
              <a:rPr lang="en-US" baseline="0" dirty="0" smtClean="0"/>
              <a:t> for fossils with her trusty dog, Tray. When Mary found a fossil that she would dig out, she got Tray to stay by the fossil so she could hurry back and get her tools and then find the fossil again. She did this for many years until one day Tray was waiting for Mary beside a fossil when there was a landslide, luckily Mary escaped but sadly her dog didn’t. </a:t>
            </a:r>
            <a:endParaRPr lang="en-US" dirty="0"/>
          </a:p>
        </p:txBody>
      </p:sp>
      <p:sp>
        <p:nvSpPr>
          <p:cNvPr id="4" name="Slide Number Placeholder 3"/>
          <p:cNvSpPr>
            <a:spLocks noGrp="1"/>
          </p:cNvSpPr>
          <p:nvPr>
            <p:ph type="sldNum" sz="quarter" idx="10"/>
          </p:nvPr>
        </p:nvSpPr>
        <p:spPr/>
        <p:txBody>
          <a:bodyPr/>
          <a:lstStyle/>
          <a:p>
            <a:fld id="{2F5FAA8A-2425-2541-8A03-6D371D63F3F9}" type="slidenum">
              <a:rPr lang="en-US" smtClean="0"/>
              <a:t>8</a:t>
            </a:fld>
            <a:endParaRPr lang="en-US"/>
          </a:p>
        </p:txBody>
      </p:sp>
    </p:spTree>
    <p:extLst>
      <p:ext uri="{BB962C8B-B14F-4D97-AF65-F5344CB8AC3E}">
        <p14:creationId xmlns:p14="http://schemas.microsoft.com/office/powerpoint/2010/main" val="346161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Mary was deeply religious. She was Anglican</a:t>
            </a:r>
            <a:r>
              <a:rPr lang="en-US" baseline="0" dirty="0" smtClean="0"/>
              <a:t> which means </a:t>
            </a:r>
            <a:r>
              <a:rPr lang="en-US" dirty="0" smtClean="0"/>
              <a:t>she was a Christian in the Church of England. During her times fossil hunting she was nearly crushed by a runaway cart, and had many near misses with landslides.</a:t>
            </a:r>
          </a:p>
          <a:p>
            <a:pPr>
              <a:lnSpc>
                <a:spcPct val="150000"/>
              </a:lnSpc>
            </a:pPr>
            <a:r>
              <a:rPr lang="en-US" dirty="0" smtClean="0"/>
              <a:t>When she had close encounters she was known to spend more time reading the bible</a:t>
            </a:r>
            <a:r>
              <a:rPr lang="en-US" baseline="0" dirty="0" smtClean="0"/>
              <a:t> in her spare time. She found these moments particularly important and felt she needed to share it with God.</a:t>
            </a:r>
            <a:endParaRPr lang="en-US" dirty="0" smtClean="0"/>
          </a:p>
        </p:txBody>
      </p:sp>
      <p:sp>
        <p:nvSpPr>
          <p:cNvPr id="4" name="Slide Number Placeholder 3"/>
          <p:cNvSpPr>
            <a:spLocks noGrp="1"/>
          </p:cNvSpPr>
          <p:nvPr>
            <p:ph type="sldNum" sz="quarter" idx="10"/>
          </p:nvPr>
        </p:nvSpPr>
        <p:spPr/>
        <p:txBody>
          <a:bodyPr/>
          <a:lstStyle/>
          <a:p>
            <a:fld id="{2F5FAA8A-2425-2541-8A03-6D371D63F3F9}" type="slidenum">
              <a:rPr lang="en-US" smtClean="0"/>
              <a:t>9</a:t>
            </a:fld>
            <a:endParaRPr lang="en-US"/>
          </a:p>
        </p:txBody>
      </p:sp>
    </p:spTree>
    <p:extLst>
      <p:ext uri="{BB962C8B-B14F-4D97-AF65-F5344CB8AC3E}">
        <p14:creationId xmlns:p14="http://schemas.microsoft.com/office/powerpoint/2010/main" val="4175175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126065" y="1123617"/>
            <a:ext cx="7001935" cy="4695423"/>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83268" y="1463803"/>
            <a:ext cx="6080931" cy="1863593"/>
          </a:xfrm>
        </p:spPr>
        <p:txBody>
          <a:bodyPr anchor="b">
            <a:noAutofit/>
          </a:bodyPr>
          <a:lstStyle>
            <a:lvl1pPr algn="ctr">
              <a:defRPr sz="48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83268" y="3281935"/>
            <a:ext cx="6080931" cy="1694044"/>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26752" y="4990435"/>
            <a:ext cx="771190" cy="343567"/>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a:xfrm>
            <a:off x="1583269" y="4990435"/>
            <a:ext cx="4656010" cy="343567"/>
          </a:xfrm>
          <a:prstGeom prst="rect">
            <a:avLst/>
          </a:prstGeom>
        </p:spPr>
        <p:txBody>
          <a:bodyPr/>
          <a:lstStyle/>
          <a:p>
            <a:r>
              <a:rPr lang="en-US" smtClean="0"/>
              <a:t>Chris Hatcher</a:t>
            </a:r>
            <a:endParaRPr lang="en-US" dirty="0"/>
          </a:p>
        </p:txBody>
      </p:sp>
      <p:sp>
        <p:nvSpPr>
          <p:cNvPr id="6" name="Slide Number Placeholder 5"/>
          <p:cNvSpPr>
            <a:spLocks noGrp="1"/>
          </p:cNvSpPr>
          <p:nvPr>
            <p:ph type="sldNum" sz="quarter" idx="12"/>
          </p:nvPr>
        </p:nvSpPr>
        <p:spPr>
          <a:xfrm>
            <a:off x="6478652" y="4990435"/>
            <a:ext cx="473616" cy="343567"/>
          </a:xfrm>
          <a:prstGeom prst="rect">
            <a:avLst/>
          </a:prstGeom>
        </p:spPr>
        <p:txBody>
          <a:bodyPr/>
          <a:lstStyle/>
          <a:p>
            <a:fld id="{B51EACD6-A525-4B49-8009-7F09B4461B46}" type="slidenum">
              <a:rPr lang="en-US" smtClean="0"/>
              <a:t>‹#›</a:t>
            </a:fld>
            <a:endParaRPr lang="en-US"/>
          </a:p>
        </p:txBody>
      </p:sp>
      <p:cxnSp>
        <p:nvCxnSpPr>
          <p:cNvPr id="15" name="Straight Connector 14"/>
          <p:cNvCxnSpPr/>
          <p:nvPr/>
        </p:nvCxnSpPr>
        <p:spPr>
          <a:xfrm>
            <a:off x="1681160" y="3471329"/>
            <a:ext cx="5856675"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13" descr="faradayschools-logo-for-worksheets"/>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6" name="Picture 15" descr="UR Device Outline"/>
          <p:cNvPicPr/>
          <p:nvPr userDrawn="1"/>
        </p:nvPicPr>
        <p:blipFill>
          <a:blip r:embed="rId3"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30563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8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lvl1pPr>
              <a:defRPr sz="3200"/>
            </a:lvl1pPr>
          </a:lstStyle>
          <a:p>
            <a:fld id="{B61BEF0D-F0BB-DE4B-95CE-6DB70DBA9567}" type="datetimeFigureOut">
              <a:rPr lang="en-US" smtClean="0"/>
              <a:pPr/>
              <a:t>5/2/2015</a:t>
            </a:fld>
            <a:endParaRPr lang="en-US" dirty="0"/>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lvl1pPr>
              <a:defRPr sz="3200"/>
            </a:lvl1pPr>
          </a:lstStyle>
          <a:p>
            <a:endParaRPr lang="en-US" dirty="0"/>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lvl1pPr>
              <a:defRPr sz="32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44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4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lvl1pPr>
              <a:defRPr sz="3600"/>
            </a:lvl1pPr>
          </a:lstStyle>
          <a:p>
            <a:fld id="{B61BEF0D-F0BB-DE4B-95CE-6DB70DBA9567}" type="datetimeFigureOut">
              <a:rPr lang="en-US" smtClean="0"/>
              <a:pPr/>
              <a:t>5/2/2015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lvl1pPr>
              <a:defRPr sz="3600"/>
            </a:lvl1p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lvl1pPr>
              <a:defRPr sz="3600"/>
            </a:lvl1p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5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4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lvl1pPr>
              <a:defRPr sz="3200"/>
            </a:lvl1pPr>
          </a:lstStyle>
          <a:p>
            <a:fld id="{B61BEF0D-F0BB-DE4B-95CE-6DB70DBA9567}" type="datetimeFigureOut">
              <a:rPr lang="en-US" smtClean="0"/>
              <a:pPr/>
              <a:t>5/2/2015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lvl1pPr>
              <a:defRPr sz="3200"/>
            </a:lvl1p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lvl1pPr>
              <a:defRPr sz="3200"/>
            </a:lvl1p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115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115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55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718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56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04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35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96072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79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a:defRPr sz="4800"/>
            </a:lvl1pPr>
            <a:lvl2pPr>
              <a:defRPr sz="4400"/>
            </a:lvl2pPr>
            <a:lvl3pPr>
              <a:defRPr sz="4000"/>
            </a:lvl3pPr>
            <a:lvl4pPr>
              <a:defRPr sz="3600"/>
            </a:lvl4pPr>
            <a:lvl5pPr>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82374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139677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600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45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045620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81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3063213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1206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677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298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95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Autofit/>
          </a:bodyPr>
          <a:lstStyle>
            <a:lvl1pPr algn="ctr">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4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329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872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23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788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166984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8" name="Footer Placeholder 7"/>
          <p:cNvSpPr>
            <a:spLocks noGrp="1"/>
          </p:cNvSpPr>
          <p:nvPr>
            <p:ph type="ftr" sz="quarter" idx="11"/>
          </p:nvPr>
        </p:nvSpPr>
        <p:spPr>
          <a:xfrm>
            <a:off x="1176865" y="5960533"/>
            <a:ext cx="5104667"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10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4" name="Footer Placeholder 3"/>
          <p:cNvSpPr>
            <a:spLocks noGrp="1"/>
          </p:cNvSpPr>
          <p:nvPr>
            <p:ph type="ftr" sz="quarter" idx="11"/>
          </p:nvPr>
        </p:nvSpPr>
        <p:spPr>
          <a:xfrm>
            <a:off x="1176865" y="5960533"/>
            <a:ext cx="5104667"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3" name="Footer Placeholder 2"/>
          <p:cNvSpPr>
            <a:spLocks noGrp="1"/>
          </p:cNvSpPr>
          <p:nvPr>
            <p:ph type="ftr" sz="quarter" idx="11"/>
          </p:nvPr>
        </p:nvSpPr>
        <p:spPr>
          <a:xfrm>
            <a:off x="1176865" y="5960533"/>
            <a:ext cx="5104667"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415614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33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5/2/2015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40114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287867" y="237068"/>
            <a:ext cx="8602133" cy="6455096"/>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92666" y="505638"/>
            <a:ext cx="7958667"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2667" y="2045939"/>
            <a:ext cx="7958666" cy="389902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faradayschools-logo-for-worksheets"/>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4" name="Picture 13" descr="UR Device Outline"/>
          <p:cNvPicPr/>
          <p:nvPr userDrawn="1"/>
        </p:nvPicPr>
        <p:blipFill>
          <a:blip r:embed="rId20"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20794581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3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2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287867" y="237068"/>
            <a:ext cx="8602133" cy="6455096"/>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pic>
        <p:nvPicPr>
          <p:cNvPr id="13" name="Picture 12" descr="faradayschools-logo-for-worksheets"/>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4" name="Picture 13" descr="UR Device Outline"/>
          <p:cNvPicPr/>
          <p:nvPr userDrawn="1"/>
        </p:nvPicPr>
        <p:blipFill>
          <a:blip r:embed="rId19"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13986653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3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2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t>Mary </a:t>
            </a:r>
            <a:r>
              <a:rPr lang="en-US" sz="8800" dirty="0" err="1" smtClean="0"/>
              <a:t>Anning</a:t>
            </a:r>
            <a:endParaRPr lang="en-US" sz="8800" dirty="0"/>
          </a:p>
        </p:txBody>
      </p:sp>
      <p:sp>
        <p:nvSpPr>
          <p:cNvPr id="3" name="Subtitle 2"/>
          <p:cNvSpPr>
            <a:spLocks noGrp="1"/>
          </p:cNvSpPr>
          <p:nvPr>
            <p:ph type="subTitle" idx="1"/>
          </p:nvPr>
        </p:nvSpPr>
        <p:spPr>
          <a:xfrm>
            <a:off x="1089345" y="3579646"/>
            <a:ext cx="7068776" cy="1694044"/>
          </a:xfrm>
        </p:spPr>
        <p:txBody>
          <a:bodyPr>
            <a:noAutofit/>
          </a:bodyPr>
          <a:lstStyle/>
          <a:p>
            <a:r>
              <a:rPr lang="en-US" sz="4400" dirty="0" smtClean="0"/>
              <a:t>Fossil hunter 1799 - 1847</a:t>
            </a:r>
            <a:endParaRPr lang="en-US" sz="4400" dirty="0"/>
          </a:p>
        </p:txBody>
      </p:sp>
    </p:spTree>
    <p:extLst>
      <p:ext uri="{BB962C8B-B14F-4D97-AF65-F5344CB8AC3E}">
        <p14:creationId xmlns:p14="http://schemas.microsoft.com/office/powerpoint/2010/main" val="315872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321785"/>
            <a:ext cx="5724862" cy="1112983"/>
          </a:xfrm>
        </p:spPr>
        <p:txBody>
          <a:bodyPr anchor="t"/>
          <a:lstStyle/>
          <a:p>
            <a:r>
              <a:rPr lang="en-US" sz="5400" dirty="0" smtClean="0"/>
              <a:t>Why few women?</a:t>
            </a:r>
            <a:endParaRPr lang="en-US" sz="5400" dirty="0"/>
          </a:p>
        </p:txBody>
      </p:sp>
      <p:sp>
        <p:nvSpPr>
          <p:cNvPr id="3" name="Subtitle 2"/>
          <p:cNvSpPr>
            <a:spLocks noGrp="1"/>
          </p:cNvSpPr>
          <p:nvPr>
            <p:ph type="subTitle" idx="1"/>
          </p:nvPr>
        </p:nvSpPr>
        <p:spPr>
          <a:xfrm>
            <a:off x="1063256" y="2044799"/>
            <a:ext cx="7017488" cy="3675517"/>
          </a:xfrm>
        </p:spPr>
        <p:txBody>
          <a:bodyPr>
            <a:noAutofit/>
          </a:bodyPr>
          <a:lstStyle/>
          <a:p>
            <a:pPr marL="342900" indent="-342900" algn="l">
              <a:lnSpc>
                <a:spcPct val="170000"/>
              </a:lnSpc>
              <a:buFont typeface="Arial"/>
              <a:buChar char="•"/>
            </a:pPr>
            <a:r>
              <a:rPr lang="en-US" sz="3200" dirty="0" smtClean="0"/>
              <a:t>In those times, there were very few women in science. – and women’s contributions were hardly ever reported. We know that girls are as smart as boys!</a:t>
            </a:r>
          </a:p>
          <a:p>
            <a:endParaRPr lang="en-US" sz="2800" dirty="0"/>
          </a:p>
        </p:txBody>
      </p:sp>
    </p:spTree>
    <p:extLst>
      <p:ext uri="{BB962C8B-B14F-4D97-AF65-F5344CB8AC3E}">
        <p14:creationId xmlns:p14="http://schemas.microsoft.com/office/powerpoint/2010/main" val="319397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1738"/>
            <a:ext cx="9144000" cy="5846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677057" y="86448"/>
            <a:ext cx="5987142" cy="925290"/>
          </a:xfrm>
        </p:spPr>
        <p:txBody>
          <a:bodyPr anchor="t"/>
          <a:lstStyle/>
          <a:p>
            <a:r>
              <a:rPr lang="en-US" sz="5400" dirty="0" smtClean="0"/>
              <a:t>Stain glass window </a:t>
            </a:r>
            <a:endParaRPr lang="en-US" sz="5400" dirty="0"/>
          </a:p>
        </p:txBody>
      </p:sp>
      <p:sp>
        <p:nvSpPr>
          <p:cNvPr id="3" name="Subtitle 2"/>
          <p:cNvSpPr>
            <a:spLocks noGrp="1"/>
          </p:cNvSpPr>
          <p:nvPr>
            <p:ph type="subTitle" idx="1"/>
          </p:nvPr>
        </p:nvSpPr>
        <p:spPr/>
        <p:txBody>
          <a:bodyPr/>
          <a:lstStyle/>
          <a:p>
            <a:endParaRPr lang="en-US"/>
          </a:p>
        </p:txBody>
      </p:sp>
      <p:pic>
        <p:nvPicPr>
          <p:cNvPr id="4" name="Picture 3" descr="220px-MaryAnningWind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52" y="1928354"/>
            <a:ext cx="5323089" cy="4693996"/>
          </a:xfrm>
          <a:prstGeom prst="rect">
            <a:avLst/>
          </a:prstGeom>
        </p:spPr>
      </p:pic>
      <p:sp>
        <p:nvSpPr>
          <p:cNvPr id="7" name="TextBox 6"/>
          <p:cNvSpPr txBox="1"/>
          <p:nvPr/>
        </p:nvSpPr>
        <p:spPr>
          <a:xfrm>
            <a:off x="5699053" y="1928354"/>
            <a:ext cx="3253562" cy="4401205"/>
          </a:xfrm>
          <a:prstGeom prst="rect">
            <a:avLst/>
          </a:prstGeom>
          <a:solidFill>
            <a:schemeClr val="bg1"/>
          </a:solidFill>
        </p:spPr>
        <p:txBody>
          <a:bodyPr wrap="square" rtlCol="0">
            <a:spAutoFit/>
          </a:bodyPr>
          <a:lstStyle/>
          <a:p>
            <a:r>
              <a:rPr lang="en-US" sz="2800" dirty="0" smtClean="0"/>
              <a:t>The Vicar from the local Church and some members of the Geological Society of London made a stain glass window to celebrate her expertise in furthering the science of geology.</a:t>
            </a:r>
            <a:endParaRPr lang="en-US" sz="2800" dirty="0"/>
          </a:p>
        </p:txBody>
      </p:sp>
    </p:spTree>
    <p:extLst>
      <p:ext uri="{BB962C8B-B14F-4D97-AF65-F5344CB8AC3E}">
        <p14:creationId xmlns:p14="http://schemas.microsoft.com/office/powerpoint/2010/main" val="265199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7" y="1042769"/>
            <a:ext cx="8395542" cy="5506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263002" y="-804192"/>
            <a:ext cx="5724862" cy="1846961"/>
          </a:xfrm>
        </p:spPr>
        <p:txBody>
          <a:bodyPr/>
          <a:lstStyle/>
          <a:p>
            <a:r>
              <a:rPr lang="en-US" dirty="0" smtClean="0"/>
              <a:t>Pop quiz</a:t>
            </a:r>
            <a:endParaRPr lang="en-US" dirty="0"/>
          </a:p>
        </p:txBody>
      </p:sp>
      <p:sp>
        <p:nvSpPr>
          <p:cNvPr id="3" name="Subtitle 2"/>
          <p:cNvSpPr>
            <a:spLocks noGrp="1"/>
          </p:cNvSpPr>
          <p:nvPr>
            <p:ph type="subTitle" idx="1"/>
          </p:nvPr>
        </p:nvSpPr>
        <p:spPr>
          <a:xfrm>
            <a:off x="408217" y="1042769"/>
            <a:ext cx="7434431" cy="4562104"/>
          </a:xfrm>
        </p:spPr>
        <p:txBody>
          <a:bodyPr>
            <a:noAutofit/>
          </a:bodyPr>
          <a:lstStyle/>
          <a:p>
            <a:pPr marL="363538" indent="-363538" algn="l">
              <a:lnSpc>
                <a:spcPct val="160000"/>
              </a:lnSpc>
              <a:buFont typeface="+mj-lt"/>
              <a:buAutoNum type="arabicPeriod"/>
            </a:pPr>
            <a:r>
              <a:rPr lang="en-US" sz="2800" dirty="0" smtClean="0"/>
              <a:t>Mary was a scientist who loved studying fossils?</a:t>
            </a:r>
          </a:p>
          <a:p>
            <a:pPr marL="363538" indent="-363538" algn="l">
              <a:lnSpc>
                <a:spcPct val="160000"/>
              </a:lnSpc>
              <a:buFont typeface="+mj-lt"/>
              <a:buAutoNum type="arabicPeriod"/>
            </a:pPr>
            <a:r>
              <a:rPr lang="en-US" sz="2800" dirty="0" smtClean="0"/>
              <a:t>True or False: Mary embraced her passion for science as well as her religious beliefs?</a:t>
            </a:r>
          </a:p>
          <a:p>
            <a:pPr marL="363538" indent="-363538" algn="l">
              <a:lnSpc>
                <a:spcPct val="160000"/>
              </a:lnSpc>
              <a:buFont typeface="+mj-lt"/>
              <a:buAutoNum type="arabicPeriod"/>
            </a:pPr>
            <a:r>
              <a:rPr lang="en-US" sz="2800" dirty="0" smtClean="0"/>
              <a:t>Where in the country were the rocks she went fossil hunting for?</a:t>
            </a:r>
          </a:p>
          <a:p>
            <a:pPr marL="363538" indent="-363538" algn="l">
              <a:lnSpc>
                <a:spcPct val="160000"/>
              </a:lnSpc>
              <a:buFont typeface="+mj-lt"/>
              <a:buAutoNum type="arabicPeriod"/>
            </a:pPr>
            <a:r>
              <a:rPr lang="en-US" sz="2800" dirty="0" smtClean="0"/>
              <a:t>What was her dog’s name?</a:t>
            </a:r>
          </a:p>
          <a:p>
            <a:pPr marL="363538" indent="-363538" algn="l">
              <a:lnSpc>
                <a:spcPct val="160000"/>
              </a:lnSpc>
              <a:buFont typeface="+mj-lt"/>
              <a:buAutoNum type="arabicPeriod"/>
            </a:pPr>
            <a:r>
              <a:rPr lang="en-US" sz="2800" dirty="0" smtClean="0"/>
              <a:t>Mary was nearly crushed by a runaway what?</a:t>
            </a:r>
            <a:endParaRPr lang="en-US" sz="2800" dirty="0"/>
          </a:p>
        </p:txBody>
      </p:sp>
      <p:sp>
        <p:nvSpPr>
          <p:cNvPr id="5" name="Rectangle 4"/>
          <p:cNvSpPr/>
          <p:nvPr/>
        </p:nvSpPr>
        <p:spPr>
          <a:xfrm>
            <a:off x="5507939" y="410835"/>
            <a:ext cx="2483565" cy="584775"/>
          </a:xfrm>
          <a:prstGeom prst="rect">
            <a:avLst/>
          </a:prstGeom>
        </p:spPr>
        <p:txBody>
          <a:bodyPr wrap="none">
            <a:spAutoFit/>
          </a:bodyPr>
          <a:lstStyle/>
          <a:p>
            <a:r>
              <a:rPr lang="en-US" sz="3200" dirty="0"/>
              <a:t>True or False: </a:t>
            </a:r>
            <a:endParaRPr lang="en-GB" sz="3200" dirty="0"/>
          </a:p>
        </p:txBody>
      </p:sp>
    </p:spTree>
    <p:extLst>
      <p:ext uri="{BB962C8B-B14F-4D97-AF65-F5344CB8AC3E}">
        <p14:creationId xmlns:p14="http://schemas.microsoft.com/office/powerpoint/2010/main" val="41503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7" y="1042769"/>
            <a:ext cx="8395542" cy="5506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709569" y="-941197"/>
            <a:ext cx="5724862" cy="1846961"/>
          </a:xfrm>
        </p:spPr>
        <p:txBody>
          <a:bodyPr/>
          <a:lstStyle/>
          <a:p>
            <a:r>
              <a:rPr lang="en-US" dirty="0" smtClean="0"/>
              <a:t>Pop Quiz</a:t>
            </a:r>
            <a:endParaRPr lang="en-US" dirty="0"/>
          </a:p>
        </p:txBody>
      </p:sp>
      <p:sp>
        <p:nvSpPr>
          <p:cNvPr id="3" name="Subtitle 2"/>
          <p:cNvSpPr>
            <a:spLocks noGrp="1"/>
          </p:cNvSpPr>
          <p:nvPr>
            <p:ph type="subTitle" idx="1"/>
          </p:nvPr>
        </p:nvSpPr>
        <p:spPr>
          <a:xfrm>
            <a:off x="408218" y="982529"/>
            <a:ext cx="8395542" cy="4172217"/>
          </a:xfrm>
        </p:spPr>
        <p:txBody>
          <a:bodyPr>
            <a:noAutofit/>
          </a:bodyPr>
          <a:lstStyle/>
          <a:p>
            <a:pPr marL="458788" indent="-458788" algn="l" defTabSz="354013">
              <a:lnSpc>
                <a:spcPct val="160000"/>
              </a:lnSpc>
              <a:buAutoNum type="arabicPeriod" startAt="6"/>
            </a:pPr>
            <a:r>
              <a:rPr lang="en-US" sz="2800" dirty="0" smtClean="0"/>
              <a:t>How much money did Mary get for selling some of her fossils?</a:t>
            </a:r>
          </a:p>
          <a:p>
            <a:pPr marL="458788" indent="-458788" algn="l" defTabSz="354013">
              <a:lnSpc>
                <a:spcPct val="160000"/>
              </a:lnSpc>
              <a:buFont typeface="Wingdings" pitchFamily="2" charset="2"/>
              <a:buAutoNum type="arabicPeriod" startAt="6"/>
            </a:pPr>
            <a:r>
              <a:rPr lang="en-US" sz="2800" dirty="0"/>
              <a:t>What year was Mary </a:t>
            </a:r>
            <a:r>
              <a:rPr lang="en-US" sz="2800" dirty="0" err="1"/>
              <a:t>Anning</a:t>
            </a:r>
            <a:r>
              <a:rPr lang="en-US" sz="2800" dirty="0"/>
              <a:t> born?</a:t>
            </a:r>
          </a:p>
          <a:p>
            <a:pPr marL="458788" indent="-458788" algn="l" defTabSz="354013">
              <a:lnSpc>
                <a:spcPct val="160000"/>
              </a:lnSpc>
              <a:buFont typeface="Wingdings" pitchFamily="2" charset="2"/>
              <a:buAutoNum type="arabicPeriod" startAt="6"/>
            </a:pPr>
            <a:r>
              <a:rPr lang="en-US" sz="2800" dirty="0"/>
              <a:t>What was the name of </a:t>
            </a:r>
            <a:r>
              <a:rPr lang="en-US" sz="2800" dirty="0" smtClean="0"/>
              <a:t>the famous </a:t>
            </a:r>
            <a:r>
              <a:rPr lang="en-US" sz="2800" dirty="0"/>
              <a:t>fossil Mary found?</a:t>
            </a:r>
          </a:p>
          <a:p>
            <a:pPr marL="458788" indent="-458788" algn="l" defTabSz="354013">
              <a:lnSpc>
                <a:spcPct val="160000"/>
              </a:lnSpc>
              <a:buFont typeface="Wingdings" pitchFamily="2" charset="2"/>
              <a:buAutoNum type="arabicPeriod" startAt="6"/>
            </a:pPr>
            <a:r>
              <a:rPr lang="en-US" sz="2800" dirty="0"/>
              <a:t>What was Lyme Regis near to 200 million years ago?</a:t>
            </a:r>
          </a:p>
          <a:p>
            <a:pPr marL="458788" indent="-458788" algn="l" defTabSz="354013">
              <a:lnSpc>
                <a:spcPct val="160000"/>
              </a:lnSpc>
              <a:buFont typeface="Wingdings" pitchFamily="2" charset="2"/>
              <a:buAutoNum type="arabicPeriod" startAt="6"/>
            </a:pPr>
            <a:r>
              <a:rPr lang="en-US" sz="2800" dirty="0"/>
              <a:t>List 3 of the nicknames for fossils.</a:t>
            </a:r>
          </a:p>
          <a:p>
            <a:pPr marL="458788" indent="-458788" algn="l" defTabSz="354013">
              <a:lnSpc>
                <a:spcPct val="160000"/>
              </a:lnSpc>
              <a:buAutoNum type="arabicPeriod" startAt="6"/>
            </a:pPr>
            <a:endParaRPr lang="en-US" sz="1800" dirty="0" smtClean="0"/>
          </a:p>
          <a:p>
            <a:pPr marL="458788" indent="-458788" algn="l"/>
            <a:endParaRPr lang="en-US" sz="400" dirty="0"/>
          </a:p>
        </p:txBody>
      </p:sp>
    </p:spTree>
    <p:extLst>
      <p:ext uri="{BB962C8B-B14F-4D97-AF65-F5344CB8AC3E}">
        <p14:creationId xmlns:p14="http://schemas.microsoft.com/office/powerpoint/2010/main" val="377739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7" y="1042769"/>
            <a:ext cx="8395542" cy="5506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709569" y="233919"/>
            <a:ext cx="5724862" cy="794242"/>
          </a:xfrm>
        </p:spPr>
        <p:txBody>
          <a:bodyPr/>
          <a:lstStyle/>
          <a:p>
            <a:r>
              <a:rPr lang="en-US" dirty="0" smtClean="0"/>
              <a:t>Pop Quiz</a:t>
            </a:r>
            <a:endParaRPr lang="en-US" dirty="0"/>
          </a:p>
        </p:txBody>
      </p:sp>
      <p:sp>
        <p:nvSpPr>
          <p:cNvPr id="3" name="Subtitle 2"/>
          <p:cNvSpPr>
            <a:spLocks noGrp="1"/>
          </p:cNvSpPr>
          <p:nvPr>
            <p:ph type="subTitle" idx="1"/>
          </p:nvPr>
        </p:nvSpPr>
        <p:spPr>
          <a:xfrm>
            <a:off x="408218" y="1538521"/>
            <a:ext cx="8246684" cy="4303479"/>
          </a:xfrm>
        </p:spPr>
        <p:txBody>
          <a:bodyPr>
            <a:noAutofit/>
          </a:bodyPr>
          <a:lstStyle/>
          <a:p>
            <a:pPr marL="458788" indent="-458788" algn="l" defTabSz="354013">
              <a:lnSpc>
                <a:spcPct val="170000"/>
              </a:lnSpc>
              <a:buAutoNum type="arabicPeriod" startAt="11"/>
            </a:pPr>
            <a:r>
              <a:rPr lang="en-US" sz="3200" dirty="0" smtClean="0"/>
              <a:t>What was Mary’s religion?</a:t>
            </a:r>
          </a:p>
          <a:p>
            <a:pPr marL="458788" indent="-458788" algn="l" defTabSz="354013">
              <a:lnSpc>
                <a:spcPct val="170000"/>
              </a:lnSpc>
              <a:buAutoNum type="arabicPeriod" startAt="11"/>
            </a:pPr>
            <a:r>
              <a:rPr lang="en-US" sz="3200" dirty="0" smtClean="0"/>
              <a:t>What was the society that put a window up in memory of Mary?</a:t>
            </a:r>
          </a:p>
          <a:p>
            <a:pPr marL="458788" indent="-458788" algn="l" defTabSz="354013">
              <a:lnSpc>
                <a:spcPct val="170000"/>
              </a:lnSpc>
              <a:buAutoNum type="arabicPeriod" startAt="11"/>
            </a:pPr>
            <a:r>
              <a:rPr lang="en-US" sz="3200" dirty="0" smtClean="0"/>
              <a:t>Where was the window placed?</a:t>
            </a:r>
          </a:p>
          <a:p>
            <a:pPr marL="458788" indent="-458788" algn="l" defTabSz="354013">
              <a:lnSpc>
                <a:spcPct val="170000"/>
              </a:lnSpc>
              <a:buAutoNum type="arabicPeriod" startAt="11"/>
            </a:pPr>
            <a:r>
              <a:rPr lang="en-US" sz="3200" dirty="0" smtClean="0"/>
              <a:t>Who else helped put the window up</a:t>
            </a:r>
            <a:r>
              <a:rPr lang="en-US" sz="3200" dirty="0" smtClean="0"/>
              <a:t>?</a:t>
            </a:r>
            <a:endParaRPr lang="en-US" sz="3200" dirty="0" smtClean="0"/>
          </a:p>
        </p:txBody>
      </p:sp>
    </p:spTree>
    <p:extLst>
      <p:ext uri="{BB962C8B-B14F-4D97-AF65-F5344CB8AC3E}">
        <p14:creationId xmlns:p14="http://schemas.microsoft.com/office/powerpoint/2010/main" val="338199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Answers!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10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665" y="2137055"/>
            <a:ext cx="7272669" cy="2557502"/>
          </a:xfrm>
        </p:spPr>
        <p:txBody>
          <a:bodyPr>
            <a:noAutofit/>
          </a:bodyPr>
          <a:lstStyle/>
          <a:p>
            <a:pPr>
              <a:lnSpc>
                <a:spcPct val="150000"/>
              </a:lnSpc>
            </a:pPr>
            <a:r>
              <a:rPr lang="en-US" sz="3200" dirty="0"/>
              <a:t>She sells seashells on the seashore</a:t>
            </a:r>
            <a:br>
              <a:rPr lang="en-US" sz="3200" dirty="0"/>
            </a:br>
            <a:r>
              <a:rPr lang="en-US" sz="3200" dirty="0"/>
              <a:t>The shells she sells are seashells, I’m sure</a:t>
            </a:r>
            <a:br>
              <a:rPr lang="en-US" sz="3200" dirty="0"/>
            </a:br>
            <a:r>
              <a:rPr lang="en-US" sz="3200" dirty="0"/>
              <a:t>So if she sells seashells on the seashore</a:t>
            </a:r>
            <a:br>
              <a:rPr lang="en-US" sz="3200" dirty="0"/>
            </a:br>
            <a:r>
              <a:rPr lang="en-US" sz="3200" dirty="0"/>
              <a:t>Then I’m sure she sells seashore shells</a:t>
            </a:r>
          </a:p>
        </p:txBody>
      </p:sp>
    </p:spTree>
    <p:extLst>
      <p:ext uri="{BB962C8B-B14F-4D97-AF65-F5344CB8AC3E}">
        <p14:creationId xmlns:p14="http://schemas.microsoft.com/office/powerpoint/2010/main" val="101306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Mary </a:t>
            </a:r>
            <a:r>
              <a:rPr lang="en-US" dirty="0" err="1" smtClean="0"/>
              <a:t>Anning</a:t>
            </a:r>
            <a:r>
              <a:rPr lang="en-US" dirty="0" smtClean="0"/>
              <a:t>?</a:t>
            </a:r>
            <a:endParaRPr lang="en-US" dirty="0"/>
          </a:p>
        </p:txBody>
      </p:sp>
      <p:pic>
        <p:nvPicPr>
          <p:cNvPr id="3" name="Picture 2"/>
          <p:cNvPicPr>
            <a:picLocks noChangeAspect="1"/>
          </p:cNvPicPr>
          <p:nvPr/>
        </p:nvPicPr>
        <p:blipFill>
          <a:blip r:embed="rId3"/>
          <a:stretch>
            <a:fillRect/>
          </a:stretch>
        </p:blipFill>
        <p:spPr>
          <a:xfrm>
            <a:off x="2312033" y="1790812"/>
            <a:ext cx="4350960" cy="4216287"/>
          </a:xfrm>
          <a:prstGeom prst="rect">
            <a:avLst/>
          </a:prstGeom>
        </p:spPr>
      </p:pic>
    </p:spTree>
    <p:extLst>
      <p:ext uri="{BB962C8B-B14F-4D97-AF65-F5344CB8AC3E}">
        <p14:creationId xmlns:p14="http://schemas.microsoft.com/office/powerpoint/2010/main" val="3648188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Regis</a:t>
            </a:r>
            <a:endParaRPr lang="en-US" dirty="0"/>
          </a:p>
        </p:txBody>
      </p:sp>
      <p:pic>
        <p:nvPicPr>
          <p:cNvPr id="4" name="Picture 3"/>
          <p:cNvPicPr>
            <a:picLocks noChangeAspect="1"/>
          </p:cNvPicPr>
          <p:nvPr/>
        </p:nvPicPr>
        <p:blipFill>
          <a:blip r:embed="rId3"/>
          <a:stretch>
            <a:fillRect/>
          </a:stretch>
        </p:blipFill>
        <p:spPr>
          <a:xfrm>
            <a:off x="1484881" y="1457979"/>
            <a:ext cx="6248751" cy="4686563"/>
          </a:xfrm>
          <a:prstGeom prst="rect">
            <a:avLst/>
          </a:prstGeom>
        </p:spPr>
      </p:pic>
    </p:spTree>
    <p:extLst>
      <p:ext uri="{BB962C8B-B14F-4D97-AF65-F5344CB8AC3E}">
        <p14:creationId xmlns:p14="http://schemas.microsoft.com/office/powerpoint/2010/main" val="72998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Anning’s</a:t>
            </a:r>
            <a:r>
              <a:rPr lang="en-US" dirty="0" smtClean="0"/>
              <a:t> ‘Curiosities</a:t>
            </a:r>
            <a:endParaRPr lang="en-US" dirty="0"/>
          </a:p>
        </p:txBody>
      </p:sp>
      <p:sp>
        <p:nvSpPr>
          <p:cNvPr id="5" name="TextBox 4"/>
          <p:cNvSpPr txBox="1"/>
          <p:nvPr/>
        </p:nvSpPr>
        <p:spPr>
          <a:xfrm>
            <a:off x="4038557" y="1853091"/>
            <a:ext cx="5611473" cy="4169155"/>
          </a:xfrm>
          <a:prstGeom prst="rect">
            <a:avLst/>
          </a:prstGeom>
          <a:noFill/>
        </p:spPr>
        <p:txBody>
          <a:bodyPr wrap="none" rtlCol="0">
            <a:spAutoFit/>
          </a:bodyPr>
          <a:lstStyle/>
          <a:p>
            <a:pPr>
              <a:lnSpc>
                <a:spcPct val="150000"/>
              </a:lnSpc>
            </a:pPr>
            <a:r>
              <a:rPr lang="en-US" sz="3600" dirty="0" smtClean="0"/>
              <a:t>In those days they were called:</a:t>
            </a:r>
          </a:p>
          <a:p>
            <a:pPr marL="285750" indent="-285750">
              <a:lnSpc>
                <a:spcPct val="150000"/>
              </a:lnSpc>
              <a:buFont typeface="Arial"/>
              <a:buChar char="•"/>
            </a:pPr>
            <a:r>
              <a:rPr lang="en-US" sz="3600" dirty="0" err="1" smtClean="0"/>
              <a:t>Vertiberries</a:t>
            </a:r>
            <a:endParaRPr lang="en-US" sz="3600" dirty="0" smtClean="0"/>
          </a:p>
          <a:p>
            <a:pPr marL="285750" indent="-285750">
              <a:lnSpc>
                <a:spcPct val="150000"/>
              </a:lnSpc>
              <a:buFont typeface="Arial"/>
              <a:buChar char="•"/>
            </a:pPr>
            <a:r>
              <a:rPr lang="en-US" sz="3600" dirty="0" smtClean="0"/>
              <a:t>Snakestones</a:t>
            </a:r>
          </a:p>
          <a:p>
            <a:pPr marL="285750" indent="-285750">
              <a:lnSpc>
                <a:spcPct val="150000"/>
              </a:lnSpc>
              <a:buFont typeface="Arial"/>
              <a:buChar char="•"/>
            </a:pPr>
            <a:r>
              <a:rPr lang="en-US" sz="3600" dirty="0" smtClean="0"/>
              <a:t>Ladies’ fingers</a:t>
            </a:r>
          </a:p>
          <a:p>
            <a:pPr marL="285750" indent="-285750">
              <a:lnSpc>
                <a:spcPct val="150000"/>
              </a:lnSpc>
              <a:buFont typeface="Arial"/>
              <a:buChar char="•"/>
            </a:pPr>
            <a:r>
              <a:rPr lang="en-US" sz="3600" dirty="0" smtClean="0"/>
              <a:t>Devils Toenails</a:t>
            </a:r>
            <a:endParaRPr lang="en-US" sz="3600" dirty="0"/>
          </a:p>
        </p:txBody>
      </p:sp>
      <p:pic>
        <p:nvPicPr>
          <p:cNvPr id="3" name="Picture 2"/>
          <p:cNvPicPr>
            <a:picLocks noChangeAspect="1"/>
          </p:cNvPicPr>
          <p:nvPr/>
        </p:nvPicPr>
        <p:blipFill rotWithShape="1">
          <a:blip r:embed="rId3"/>
          <a:srcRect l="33714"/>
          <a:stretch/>
        </p:blipFill>
        <p:spPr>
          <a:xfrm>
            <a:off x="253832" y="1741813"/>
            <a:ext cx="3539717" cy="4005067"/>
          </a:xfrm>
          <a:prstGeom prst="rect">
            <a:avLst/>
          </a:prstGeom>
        </p:spPr>
      </p:pic>
    </p:spTree>
    <p:extLst>
      <p:ext uri="{BB962C8B-B14F-4D97-AF65-F5344CB8AC3E}">
        <p14:creationId xmlns:p14="http://schemas.microsoft.com/office/powerpoint/2010/main" val="9271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115" y="1543364"/>
            <a:ext cx="6775212" cy="1081233"/>
          </a:xfrm>
        </p:spPr>
        <p:txBody>
          <a:bodyPr anchor="t" anchorCtr="0"/>
          <a:lstStyle/>
          <a:p>
            <a:r>
              <a:rPr lang="en-GB" dirty="0" smtClean="0">
                <a:effectLst/>
              </a:rPr>
              <a:t>Fossil Hunting for money</a:t>
            </a:r>
            <a:endParaRPr lang="en-GB" dirty="0">
              <a:effectLst/>
            </a:endParaRPr>
          </a:p>
        </p:txBody>
      </p:sp>
      <p:sp>
        <p:nvSpPr>
          <p:cNvPr id="6" name="TextBox 5"/>
          <p:cNvSpPr txBox="1"/>
          <p:nvPr/>
        </p:nvSpPr>
        <p:spPr>
          <a:xfrm>
            <a:off x="2263791" y="2648857"/>
            <a:ext cx="5075860" cy="3228448"/>
          </a:xfrm>
          <a:prstGeom prst="rect">
            <a:avLst/>
          </a:prstGeom>
          <a:noFill/>
        </p:spPr>
        <p:txBody>
          <a:bodyPr wrap="square" rtlCol="0">
            <a:spAutoFit/>
          </a:bodyPr>
          <a:lstStyle/>
          <a:p>
            <a:pPr>
              <a:lnSpc>
                <a:spcPct val="150000"/>
              </a:lnSpc>
            </a:pPr>
            <a:r>
              <a:rPr lang="en-US" sz="3200" dirty="0" smtClean="0">
                <a:solidFill>
                  <a:srgbClr val="45522D"/>
                </a:solidFill>
              </a:rPr>
              <a:t>She occasionally sold her fossils for between 100-200 pounds which today equates to … </a:t>
            </a:r>
            <a:r>
              <a:rPr lang="en-US" sz="4400" dirty="0" smtClean="0">
                <a:solidFill>
                  <a:srgbClr val="45522D"/>
                </a:solidFill>
              </a:rPr>
              <a:t>Over £150 000!</a:t>
            </a:r>
            <a:endParaRPr lang="en-US" sz="4400" dirty="0">
              <a:solidFill>
                <a:srgbClr val="45522D"/>
              </a:solidFill>
            </a:endParaRPr>
          </a:p>
        </p:txBody>
      </p:sp>
    </p:spTree>
    <p:extLst>
      <p:ext uri="{BB962C8B-B14F-4D97-AF65-F5344CB8AC3E}">
        <p14:creationId xmlns:p14="http://schemas.microsoft.com/office/powerpoint/2010/main" val="229784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518370"/>
            <a:ext cx="5724862" cy="1846961"/>
          </a:xfrm>
        </p:spPr>
        <p:txBody>
          <a:bodyPr/>
          <a:lstStyle/>
          <a:p>
            <a:r>
              <a:rPr lang="en-US" dirty="0" smtClean="0"/>
              <a:t>What did Mary find?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817" y="2261226"/>
            <a:ext cx="4898810" cy="3669379"/>
          </a:xfrm>
          <a:prstGeom prst="rect">
            <a:avLst/>
          </a:prstGeom>
        </p:spPr>
      </p:pic>
    </p:spTree>
    <p:extLst>
      <p:ext uri="{BB962C8B-B14F-4D97-AF65-F5344CB8AC3E}">
        <p14:creationId xmlns:p14="http://schemas.microsoft.com/office/powerpoint/2010/main" val="86831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497549"/>
            <a:ext cx="5724862" cy="1846961"/>
          </a:xfrm>
        </p:spPr>
        <p:txBody>
          <a:bodyPr/>
          <a:lstStyle/>
          <a:p>
            <a:r>
              <a:rPr lang="en-US" dirty="0" smtClean="0"/>
              <a:t>What did Mary find?</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3"/>
          <a:srcRect l="11021" t="9693" b="10734"/>
          <a:stretch/>
        </p:blipFill>
        <p:spPr>
          <a:xfrm>
            <a:off x="1856082" y="2344510"/>
            <a:ext cx="5389148" cy="3439891"/>
          </a:xfrm>
          <a:prstGeom prst="rect">
            <a:avLst/>
          </a:prstGeom>
        </p:spPr>
      </p:pic>
    </p:spTree>
    <p:extLst>
      <p:ext uri="{BB962C8B-B14F-4D97-AF65-F5344CB8AC3E}">
        <p14:creationId xmlns:p14="http://schemas.microsoft.com/office/powerpoint/2010/main" val="159408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982" y="1446028"/>
            <a:ext cx="6477501" cy="1072218"/>
          </a:xfrm>
        </p:spPr>
        <p:txBody>
          <a:bodyPr/>
          <a:lstStyle/>
          <a:p>
            <a:r>
              <a:rPr lang="en-US" dirty="0" smtClean="0"/>
              <a:t>How Mary got the fossils</a:t>
            </a:r>
            <a:endParaRPr lang="en-US" dirty="0"/>
          </a:p>
        </p:txBody>
      </p:sp>
      <p:pic>
        <p:nvPicPr>
          <p:cNvPr id="3" name="Picture 2"/>
          <p:cNvPicPr>
            <a:picLocks noChangeAspect="1"/>
          </p:cNvPicPr>
          <p:nvPr/>
        </p:nvPicPr>
        <p:blipFill rotWithShape="1">
          <a:blip r:embed="rId3"/>
          <a:srcRect l="60773" t="78338"/>
          <a:stretch/>
        </p:blipFill>
        <p:spPr>
          <a:xfrm>
            <a:off x="2572450" y="2669938"/>
            <a:ext cx="4124567" cy="2751342"/>
          </a:xfrm>
          <a:prstGeom prst="rect">
            <a:avLst/>
          </a:prstGeom>
        </p:spPr>
      </p:pic>
    </p:spTree>
    <p:extLst>
      <p:ext uri="{BB962C8B-B14F-4D97-AF65-F5344CB8AC3E}">
        <p14:creationId xmlns:p14="http://schemas.microsoft.com/office/powerpoint/2010/main" val="372922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8" y="1333500"/>
            <a:ext cx="5724862" cy="743857"/>
          </a:xfrm>
        </p:spPr>
        <p:txBody>
          <a:bodyPr/>
          <a:lstStyle/>
          <a:p>
            <a:r>
              <a:rPr lang="en-US" dirty="0" smtClean="0"/>
              <a:t>Mary’s faith</a:t>
            </a:r>
            <a:endParaRPr lang="en-US" dirty="0"/>
          </a:p>
        </p:txBody>
      </p:sp>
      <p:sp>
        <p:nvSpPr>
          <p:cNvPr id="3" name="Subtitle 2"/>
          <p:cNvSpPr>
            <a:spLocks noGrp="1"/>
          </p:cNvSpPr>
          <p:nvPr>
            <p:ph type="subTitle" idx="1"/>
          </p:nvPr>
        </p:nvSpPr>
        <p:spPr>
          <a:xfrm>
            <a:off x="1407676" y="1896815"/>
            <a:ext cx="6328645" cy="4118428"/>
          </a:xfrm>
        </p:spPr>
        <p:txBody>
          <a:bodyPr>
            <a:noAutofit/>
          </a:bodyPr>
          <a:lstStyle/>
          <a:p>
            <a:pPr>
              <a:lnSpc>
                <a:spcPct val="150000"/>
              </a:lnSpc>
            </a:pPr>
            <a:r>
              <a:rPr lang="en-US" sz="3200" dirty="0" smtClean="0"/>
              <a:t>Mary was deeply religious. She was Anglican, that is she was a Christian of the Church of England. When she had moments of danger she was known to spend more time thinking about God.</a:t>
            </a:r>
          </a:p>
          <a:p>
            <a:pPr>
              <a:lnSpc>
                <a:spcPct val="150000"/>
              </a:lnSpc>
            </a:pPr>
            <a:endParaRPr lang="en-US" sz="3200" dirty="0" smtClean="0"/>
          </a:p>
        </p:txBody>
      </p:sp>
    </p:spTree>
    <p:extLst>
      <p:ext uri="{BB962C8B-B14F-4D97-AF65-F5344CB8AC3E}">
        <p14:creationId xmlns:p14="http://schemas.microsoft.com/office/powerpoint/2010/main" val="27717000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688</TotalTime>
  <Words>963</Words>
  <Application>Microsoft Office PowerPoint</Application>
  <PresentationFormat>On-screen Show (4:3)</PresentationFormat>
  <Paragraphs>100</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ＭＳ 明朝</vt:lpstr>
      <vt:lpstr>Arial</vt:lpstr>
      <vt:lpstr>Calibri</vt:lpstr>
      <vt:lpstr>Garamond</vt:lpstr>
      <vt:lpstr>Palatino</vt:lpstr>
      <vt:lpstr>Times New Roman</vt:lpstr>
      <vt:lpstr>Wingdings</vt:lpstr>
      <vt:lpstr>Organic</vt:lpstr>
      <vt:lpstr>1_Organic</vt:lpstr>
      <vt:lpstr>Mary Anning</vt:lpstr>
      <vt:lpstr>Who is Mary Anning?</vt:lpstr>
      <vt:lpstr>Lyme Regis</vt:lpstr>
      <vt:lpstr>Anning’s ‘Curiosities</vt:lpstr>
      <vt:lpstr>Fossil Hunting for money</vt:lpstr>
      <vt:lpstr>What did Mary find?</vt:lpstr>
      <vt:lpstr>What did Mary find?</vt:lpstr>
      <vt:lpstr>How Mary got the fossils</vt:lpstr>
      <vt:lpstr>Mary’s faith</vt:lpstr>
      <vt:lpstr>Why few women?</vt:lpstr>
      <vt:lpstr>Stain glass window </vt:lpstr>
      <vt:lpstr>Pop quiz</vt:lpstr>
      <vt:lpstr>Pop Quiz</vt:lpstr>
      <vt:lpstr>Pop Quiz</vt:lpstr>
      <vt:lpstr>Answers!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Hatcher</dc:creator>
  <cp:lastModifiedBy>Berry Billingsley</cp:lastModifiedBy>
  <cp:revision>44</cp:revision>
  <dcterms:created xsi:type="dcterms:W3CDTF">2015-03-09T13:39:30Z</dcterms:created>
  <dcterms:modified xsi:type="dcterms:W3CDTF">2015-05-02T15:42:11Z</dcterms:modified>
</cp:coreProperties>
</file>